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59" r:id="rId4"/>
    <p:sldId id="264" r:id="rId5"/>
    <p:sldId id="258" r:id="rId6"/>
    <p:sldId id="266" r:id="rId7"/>
    <p:sldId id="267" r:id="rId8"/>
    <p:sldId id="268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C7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6CE5-8AFA-413E-AF4F-B37668E51B2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Sadržaj prezentacije isključiva je odgovornost Općine Babina Greda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E42-097C-4B40-B22F-F632FB096A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2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6CE5-8AFA-413E-AF4F-B37668E51B2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E42-097C-4B40-B22F-F632FB096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6CE5-8AFA-413E-AF4F-B37668E51B2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E42-097C-4B40-B22F-F632FB096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9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6CE5-8AFA-413E-AF4F-B37668E51B2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7186" y="4873779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E42-097C-4B40-B22F-F632FB096A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9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6CE5-8AFA-413E-AF4F-B37668E51B2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E42-097C-4B40-B22F-F632FB096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6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6CE5-8AFA-413E-AF4F-B37668E51B2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E42-097C-4B40-B22F-F632FB096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9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6CE5-8AFA-413E-AF4F-B37668E51B2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E42-097C-4B40-B22F-F632FB096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6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6CE5-8AFA-413E-AF4F-B37668E51B2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E42-097C-4B40-B22F-F632FB096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2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6CE5-8AFA-413E-AF4F-B37668E51B2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E42-097C-4B40-B22F-F632FB096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7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6CE5-8AFA-413E-AF4F-B37668E51B2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E42-097C-4B40-B22F-F632FB096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9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6CE5-8AFA-413E-AF4F-B37668E51B2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E42-097C-4B40-B22F-F632FB096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8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C6CE5-8AFA-413E-AF4F-B37668E51B2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0012" y="6538912"/>
            <a:ext cx="4703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dirty="0"/>
              <a:t>Sadržaj ove prezentacije isključiva je odgovornost Općine Babina Greda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9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0E42-097C-4B40-B22F-F632FB096A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7AB26E5-9158-F701-9BAD-01A6E06B19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58" y="5564104"/>
            <a:ext cx="3860553" cy="1036721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A68085C-9B04-F672-9773-1402BF437A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533" y="5991942"/>
            <a:ext cx="1534578" cy="37004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79822B24-E251-BA02-67BE-D491691B57A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610" y="3684233"/>
            <a:ext cx="3528874" cy="35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2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binagreda.h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zazeli.babinagreda.hr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513" y="727244"/>
            <a:ext cx="6518620" cy="663575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Roboto" panose="02000000000000000000" pitchFamily="2" charset="0"/>
                <a:ea typeface="Roboto" panose="02000000000000000000" pitchFamily="2" charset="0"/>
              </a:rPr>
              <a:t>Uvodna konferencija projekta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9240" y="904274"/>
            <a:ext cx="6880167" cy="19087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r-HR" sz="4800" b="1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Babina Greda u srcu</a:t>
            </a:r>
            <a:endParaRPr lang="en-US" sz="4800" b="1" dirty="0">
              <a:solidFill>
                <a:srgbClr val="D65C7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468868" y="6511619"/>
            <a:ext cx="4182050" cy="423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r-HR" sz="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Sadržaj prezentacije isključiva je odgovornost Općine Babina Greda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 descr="Background pattern, logo, company name&#10;&#10;Description automatically generated">
            <a:extLst>
              <a:ext uri="{FF2B5EF4-FFF2-40B4-BE49-F238E27FC236}">
                <a16:creationId xmlns:a16="http://schemas.microsoft.com/office/drawing/2014/main" id="{285A82E1-22CE-27D3-1B4E-5D5D9CA9D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78" y="1390819"/>
            <a:ext cx="3803752" cy="38037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299BE73-B3E6-4E8C-253D-8DF7E2ED3829}"/>
              </a:ext>
            </a:extLst>
          </p:cNvPr>
          <p:cNvSpPr txBox="1">
            <a:spLocks/>
          </p:cNvSpPr>
          <p:nvPr/>
        </p:nvSpPr>
        <p:spPr>
          <a:xfrm>
            <a:off x="434523" y="2407128"/>
            <a:ext cx="6880167" cy="20437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Europski socijalni fond</a:t>
            </a:r>
            <a:endParaRPr lang="en-US" sz="23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Operativni program: Učinkoviti ljudski potencijali 2014.–2020. </a:t>
            </a:r>
            <a:endParaRPr lang="en-US" sz="23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Zaželi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– program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zapošljavanja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žena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–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faza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III</a:t>
            </a:r>
            <a:endParaRPr lang="hr-HR" sz="23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Šifra poziva: 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UP.02.1.1.16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110E0B3-E09F-C501-773B-96E527143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54" y="904274"/>
            <a:ext cx="696763" cy="88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5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56970" y="934553"/>
            <a:ext cx="6923274" cy="1165059"/>
          </a:xfrm>
        </p:spPr>
        <p:txBody>
          <a:bodyPr anchor="t">
            <a:noAutofit/>
          </a:bodyPr>
          <a:lstStyle/>
          <a:p>
            <a:r>
              <a:rPr lang="hr-HR" sz="4000" b="1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Osnovne informacije o projektu:</a:t>
            </a:r>
            <a:endParaRPr lang="en-US" sz="4000" b="1" dirty="0">
              <a:solidFill>
                <a:srgbClr val="D65C7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74690" y="2253347"/>
            <a:ext cx="10166596" cy="3090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30.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prosinca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2022.g.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općinski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načelnik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Josip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Krnić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je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potpisao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ugovor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dodjeli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bespovratnih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sredstava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(UP. 02.1.1.16.0410) s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Ministarstvom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rada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mirovinskog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sustava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obitelji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socijalne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politike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/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Hrvatskim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zavodom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za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zapošljavanje</a:t>
            </a:r>
            <a:endParaRPr lang="hr-HR" sz="16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NOSITELJ PROJEKTA: </a:t>
            </a:r>
            <a:r>
              <a:rPr lang="hr-HR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Općina Babina Greda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PARTNERI: </a:t>
            </a:r>
            <a:r>
              <a:rPr lang="hr-HR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Hrvatski zavod za zapošljavanje – Područni ured Vinkovci i Hrvatski zavod za socijalni rad- Područni ured Županja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UKUPNA VRIJEDNOST PROJEKTA: </a:t>
            </a:r>
            <a:r>
              <a:rPr lang="hr-HR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741.500 kuna (98.413,96 Eura)</a:t>
            </a:r>
            <a:endParaRPr lang="hr-HR" sz="800" b="0" i="0" dirty="0">
              <a:solidFill>
                <a:srgbClr val="35373A"/>
              </a:solidFill>
              <a:effectLst/>
              <a:latin typeface="Open Sans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INTENZITET POTPORE: </a:t>
            </a:r>
            <a:r>
              <a:rPr lang="hr-HR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RAZDOBLJE PROVEDBE: </a:t>
            </a:r>
            <a:r>
              <a:rPr lang="hr-HR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8 mjeseci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7DFCD-44A2-787D-036B-1926E081DD5C}"/>
              </a:ext>
            </a:extLst>
          </p:cNvPr>
          <p:cNvSpPr txBox="1">
            <a:spLocks/>
          </p:cNvSpPr>
          <p:nvPr/>
        </p:nvSpPr>
        <p:spPr>
          <a:xfrm>
            <a:off x="4468868" y="6511619"/>
            <a:ext cx="4182050" cy="423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r-HR" sz="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Sadržaj prezentacije isključiva je odgovornost Općine Babina Greda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47B58EDD-5901-88D2-1C4F-0B12D2D8D6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21" y="438771"/>
            <a:ext cx="726898" cy="759476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D8122C32-BA71-F90F-AE29-B5567F5AC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848" y="585805"/>
            <a:ext cx="1436363" cy="522850"/>
          </a:xfrm>
          <a:prstGeom prst="rect">
            <a:avLst/>
          </a:prstGeom>
        </p:spPr>
      </p:pic>
      <p:pic>
        <p:nvPicPr>
          <p:cNvPr id="14" name="Picture 13" descr="Icon&#10;&#10;Description automatically generated with low confidence">
            <a:extLst>
              <a:ext uri="{FF2B5EF4-FFF2-40B4-BE49-F238E27FC236}">
                <a16:creationId xmlns:a16="http://schemas.microsoft.com/office/drawing/2014/main" id="{AE5F04C9-00E0-B16D-F663-6BA3F650D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962" y="491868"/>
            <a:ext cx="653282" cy="6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7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2221" y="934554"/>
            <a:ext cx="6923274" cy="1165059"/>
          </a:xfrm>
        </p:spPr>
        <p:txBody>
          <a:bodyPr anchor="t">
            <a:noAutofit/>
          </a:bodyPr>
          <a:lstStyle/>
          <a:p>
            <a:r>
              <a:rPr lang="hr-HR" sz="4000" b="1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Projektne aktivnosti:</a:t>
            </a:r>
            <a:endParaRPr lang="en-US" sz="4000" b="1" dirty="0">
              <a:solidFill>
                <a:srgbClr val="D65C7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2221" y="2099613"/>
            <a:ext cx="10166596" cy="3090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r-HR" sz="16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Aktivnost I.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Zapošljavanje žena iz ciljane skupine u svrhu potpore i podrške starijim osobama i osobama u nepovoljnom položaju kroz program zapošljavanja u lokalnoj zajednici.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Zaposleno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15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žena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pripadnica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ciljane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skupine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koje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će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periodu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 6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mjeseci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pružati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potporu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podršku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za 90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krajnjih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korisnika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hr-HR" sz="16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hr-HR" sz="16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hr-HR" sz="16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Aktivnost II.</a:t>
            </a:r>
          </a:p>
          <a:p>
            <a:pPr>
              <a:lnSpc>
                <a:spcPct val="150000"/>
              </a:lnSpc>
            </a:pPr>
            <a:r>
              <a:rPr lang="sv-S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Promidžba i vidljivost tijekom 8 mjeseci provedbe projekta</a:t>
            </a:r>
            <a:endParaRPr lang="hr-HR" sz="16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1E65E-70ED-1983-2EFF-5B4907DEDE9B}"/>
              </a:ext>
            </a:extLst>
          </p:cNvPr>
          <p:cNvSpPr txBox="1">
            <a:spLocks/>
          </p:cNvSpPr>
          <p:nvPr/>
        </p:nvSpPr>
        <p:spPr>
          <a:xfrm>
            <a:off x="4468868" y="6511619"/>
            <a:ext cx="4182050" cy="423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r-HR" sz="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Sadržaj prezentacije isključiva je odgovornost Općine Babina Greda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3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2221" y="352024"/>
            <a:ext cx="6923274" cy="1165059"/>
          </a:xfrm>
        </p:spPr>
        <p:txBody>
          <a:bodyPr anchor="t">
            <a:noAutofit/>
          </a:bodyPr>
          <a:lstStyle/>
          <a:p>
            <a:r>
              <a:rPr lang="hr-HR" sz="4000" b="1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Ciljevi:</a:t>
            </a:r>
            <a:endParaRPr lang="en-US" sz="4000" b="1" dirty="0">
              <a:solidFill>
                <a:srgbClr val="D65C7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2221" y="1002215"/>
            <a:ext cx="10166596" cy="3090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indent="-400050">
              <a:lnSpc>
                <a:spcPct val="150000"/>
              </a:lnSpc>
              <a:buAutoNum type="romanUcPeriod"/>
            </a:pPr>
            <a:r>
              <a:rPr lang="hr-HR" sz="16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Opći cilj poziva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Omogućiti pristup zapošljavanju i tržištu rada ženama pripadnicama ranjivih skupina s naglaskom na teško dostupna, ruralna područja i otoke.</a:t>
            </a:r>
          </a:p>
          <a:p>
            <a:pPr>
              <a:lnSpc>
                <a:spcPct val="150000"/>
              </a:lnSpc>
            </a:pPr>
            <a:r>
              <a:rPr lang="hr-HR" sz="16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Ciljana skupina: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Nezaposlene žene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 najviše završenim srednjoškolskim obrazovanjem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prijavljene u evidenciju nezaposlenih HZZ-a s naglaskom na teže zapošljive skupine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Krajnji korisnici: Osobe starije životne dobi, osobe u nepovoljnom položaju i osobe s invaliditetom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II. </a:t>
            </a:r>
            <a:r>
              <a:rPr lang="hr-HR" sz="16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Specifični cilj poziva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Osnažiti i unaprijediti radni potencijal teže zapošljivih žena i žena s nižom razinom obrazovanja zapošljavanjem u lokalnoj zajednici, koje će ublažiti posljedice njihove nezaposlenosti i rizik od siromaštva te ujedno potaknuti socijalnu uključenost i povećati razinu kvalitete života krajnjih korisnika.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61208-80A8-1C11-B105-850E283482B9}"/>
              </a:ext>
            </a:extLst>
          </p:cNvPr>
          <p:cNvSpPr txBox="1">
            <a:spLocks/>
          </p:cNvSpPr>
          <p:nvPr/>
        </p:nvSpPr>
        <p:spPr>
          <a:xfrm>
            <a:off x="4468868" y="6511619"/>
            <a:ext cx="4182050" cy="423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r-HR" sz="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Sadržaj prezentacije isključiva je odgovornost Općine Babina Greda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1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09573" y="1320485"/>
            <a:ext cx="5586434" cy="1051046"/>
          </a:xfrm>
        </p:spPr>
        <p:txBody>
          <a:bodyPr anchor="t">
            <a:normAutofit/>
          </a:bodyPr>
          <a:lstStyle/>
          <a:p>
            <a:r>
              <a:rPr lang="hr-HR" b="1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Što smo napravili?</a:t>
            </a:r>
            <a:endParaRPr lang="en-US" b="1" dirty="0">
              <a:solidFill>
                <a:srgbClr val="D65C7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09573" y="2109258"/>
            <a:ext cx="6770351" cy="1833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Ustrojen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projektni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tim</a:t>
            </a:r>
            <a:endParaRPr lang="hr-HR" sz="23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Identificirano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90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krajnjih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korisnika</a:t>
            </a:r>
            <a:endParaRPr lang="hr-HR" sz="23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Zaposleno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15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žena</a:t>
            </a:r>
            <a:endParaRPr lang="hr-HR" sz="23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Provedene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aktivnosti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promidžbe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hr-HR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vidljivosti</a:t>
            </a:r>
            <a:endParaRPr lang="en-US" sz="23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CE056CC-28C9-8325-9C97-A27F80A6B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624" y="-116732"/>
            <a:ext cx="4604425" cy="60797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52CBE0E-563C-2988-3F6E-2A82C9613BDD}"/>
              </a:ext>
            </a:extLst>
          </p:cNvPr>
          <p:cNvSpPr txBox="1">
            <a:spLocks/>
          </p:cNvSpPr>
          <p:nvPr/>
        </p:nvSpPr>
        <p:spPr>
          <a:xfrm>
            <a:off x="4468868" y="6511619"/>
            <a:ext cx="4182050" cy="423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r-HR" sz="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Sadržaj prezentacije isključiva je odgovornost Općine Babina Greda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44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73459" y="1422426"/>
            <a:ext cx="5586434" cy="1051046"/>
          </a:xfrm>
        </p:spPr>
        <p:txBody>
          <a:bodyPr anchor="t">
            <a:normAutofit/>
          </a:bodyPr>
          <a:lstStyle/>
          <a:p>
            <a:r>
              <a:rPr lang="hr-HR" b="1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Što nas čeka?</a:t>
            </a:r>
            <a:endParaRPr lang="en-US" b="1" dirty="0">
              <a:solidFill>
                <a:srgbClr val="D65C7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1283" y="2381633"/>
            <a:ext cx="6770351" cy="1833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Nabava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podjela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higijenskih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potrepština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Kontinuirana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provedba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promidžbe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vidljivost</a:t>
            </a:r>
            <a:endParaRPr lang="hr-HR" sz="23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Kontinuirana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briga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krajnjim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korisnicima</a:t>
            </a:r>
            <a:endParaRPr lang="en-US" sz="23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CCA39-E4AD-5038-6569-EB442D894EE9}"/>
              </a:ext>
            </a:extLst>
          </p:cNvPr>
          <p:cNvSpPr txBox="1">
            <a:spLocks/>
          </p:cNvSpPr>
          <p:nvPr/>
        </p:nvSpPr>
        <p:spPr>
          <a:xfrm>
            <a:off x="4468868" y="6511619"/>
            <a:ext cx="4182050" cy="423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r-HR" sz="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Sadržaj prezentacije isključiva je odgovornost Općine Babina Greda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 descr="A picture containing text, transport, aircraft&#10;&#10;Description automatically generated">
            <a:extLst>
              <a:ext uri="{FF2B5EF4-FFF2-40B4-BE49-F238E27FC236}">
                <a16:creationId xmlns:a16="http://schemas.microsoft.com/office/drawing/2014/main" id="{72744644-BCA1-E3DF-9064-5C46F4141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197" y="1286211"/>
            <a:ext cx="3008099" cy="30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1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electronics, screenshot, display&#10;&#10;Description automatically generated">
            <a:extLst>
              <a:ext uri="{FF2B5EF4-FFF2-40B4-BE49-F238E27FC236}">
                <a16:creationId xmlns:a16="http://schemas.microsoft.com/office/drawing/2014/main" id="{885D00E1-B7CA-4405-1210-8F2541753D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44" y="1067281"/>
            <a:ext cx="6354999" cy="5083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49647" y="513458"/>
            <a:ext cx="11264529" cy="1051046"/>
          </a:xfrm>
        </p:spPr>
        <p:txBody>
          <a:bodyPr anchor="t">
            <a:normAutofit fontScale="90000"/>
          </a:bodyPr>
          <a:lstStyle/>
          <a:p>
            <a:r>
              <a:rPr lang="en-US" sz="3200" dirty="0" err="1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Sve</a:t>
            </a:r>
            <a:r>
              <a:rPr lang="en-US" sz="3200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naše</a:t>
            </a:r>
            <a:r>
              <a:rPr lang="en-US" sz="3200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aktivnosti</a:t>
            </a:r>
            <a:r>
              <a:rPr lang="en-US" sz="3200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</a:t>
            </a:r>
            <a:r>
              <a:rPr lang="en-US" sz="3200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obavijesti</a:t>
            </a:r>
            <a:r>
              <a:rPr lang="en-US" sz="3200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 </a:t>
            </a:r>
            <a:r>
              <a:rPr lang="en-US" sz="3200" dirty="0" err="1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programu</a:t>
            </a:r>
            <a:r>
              <a:rPr lang="en-US" sz="3200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„</a:t>
            </a:r>
            <a:r>
              <a:rPr lang="en-US" sz="3200" dirty="0" err="1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Babina</a:t>
            </a:r>
            <a:r>
              <a:rPr lang="en-US" sz="3200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Greda</a:t>
            </a:r>
            <a:r>
              <a:rPr lang="en-US" sz="3200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 </a:t>
            </a:r>
            <a:r>
              <a:rPr lang="en-US" sz="3200" dirty="0" err="1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srcu</a:t>
            </a:r>
            <a:r>
              <a:rPr lang="en-US" sz="3200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 </a:t>
            </a:r>
            <a:br>
              <a:rPr lang="hr-HR" sz="3200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200" dirty="0" err="1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možete</a:t>
            </a:r>
            <a:r>
              <a:rPr lang="en-US" sz="3200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pratiti</a:t>
            </a:r>
            <a:r>
              <a:rPr lang="en-US" sz="3200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</a:t>
            </a:r>
            <a:r>
              <a:rPr lang="en-US" sz="3200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slijedećim</a:t>
            </a:r>
            <a:r>
              <a:rPr lang="hr-HR" sz="3200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internetskim</a:t>
            </a:r>
            <a:r>
              <a:rPr lang="en-US" sz="3200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stranicama</a:t>
            </a:r>
            <a:r>
              <a:rPr lang="hr-HR" sz="3200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br>
              <a:rPr lang="hr-HR" sz="3200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3200" b="1" dirty="0">
              <a:solidFill>
                <a:srgbClr val="D65C7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5640" y="2692544"/>
            <a:ext cx="6770351" cy="1833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</a:t>
            </a:r>
            <a:r>
              <a:rPr lang="hr-HR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s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://www.babinagreda.hr/</a:t>
            </a:r>
            <a:endParaRPr lang="hr-HR" sz="23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http</a:t>
            </a:r>
            <a:r>
              <a:rPr lang="hr-HR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s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://www.zazeli.babinagreda.hr/</a:t>
            </a:r>
            <a:endParaRPr lang="en-US" sz="23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8FFB4-C1A7-A921-EC98-FA4353B26B3C}"/>
              </a:ext>
            </a:extLst>
          </p:cNvPr>
          <p:cNvSpPr txBox="1">
            <a:spLocks/>
          </p:cNvSpPr>
          <p:nvPr/>
        </p:nvSpPr>
        <p:spPr>
          <a:xfrm>
            <a:off x="4468868" y="6511619"/>
            <a:ext cx="4182050" cy="423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r-HR" sz="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Sadržaj prezentacije isključiva je odgovornost Općine Babina Greda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1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5938" y="2795487"/>
            <a:ext cx="8540125" cy="1267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7200" b="1" dirty="0">
                <a:solidFill>
                  <a:srgbClr val="D65C7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Zahvaljujemo na pažnji!</a:t>
            </a:r>
            <a:endParaRPr lang="en-US" sz="3600" dirty="0">
              <a:solidFill>
                <a:srgbClr val="D65C7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9B52501-AA6E-44F7-F117-AAECE5C447C7}"/>
              </a:ext>
            </a:extLst>
          </p:cNvPr>
          <p:cNvSpPr txBox="1">
            <a:spLocks/>
          </p:cNvSpPr>
          <p:nvPr/>
        </p:nvSpPr>
        <p:spPr>
          <a:xfrm>
            <a:off x="4468868" y="6511619"/>
            <a:ext cx="4182050" cy="423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r-HR" sz="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Sadržaj prezentacije isključiva je odgovornost Općine Babina Greda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8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9B52501-AA6E-44F7-F117-AAECE5C447C7}"/>
              </a:ext>
            </a:extLst>
          </p:cNvPr>
          <p:cNvSpPr txBox="1">
            <a:spLocks/>
          </p:cNvSpPr>
          <p:nvPr/>
        </p:nvSpPr>
        <p:spPr>
          <a:xfrm>
            <a:off x="4468868" y="6511619"/>
            <a:ext cx="4182050" cy="423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r-HR" sz="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Sadržaj prezentacije isključiva je odgovornost Općine Babina Greda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 descr="Text, whiteboard&#10;&#10;Description automatically generated">
            <a:extLst>
              <a:ext uri="{FF2B5EF4-FFF2-40B4-BE49-F238E27FC236}">
                <a16:creationId xmlns:a16="http://schemas.microsoft.com/office/drawing/2014/main" id="{5075F0DA-1EA7-8360-1424-4F4AF76E3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9DBFEB5-C08D-E5A4-99CB-DA5E8C4FF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74" y="5279249"/>
            <a:ext cx="5397678" cy="144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19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1112</TotalTime>
  <Words>452</Words>
  <Application>Microsoft Office PowerPoint</Application>
  <PresentationFormat>Široki zaslon</PresentationFormat>
  <Paragraphs>51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Roboto</vt:lpstr>
      <vt:lpstr>Wingdings</vt:lpstr>
      <vt:lpstr>Office Theme</vt:lpstr>
      <vt:lpstr>Uvodna konferencija projekta</vt:lpstr>
      <vt:lpstr>Osnovne informacije o projektu:</vt:lpstr>
      <vt:lpstr>Projektne aktivnosti:</vt:lpstr>
      <vt:lpstr>Ciljevi:</vt:lpstr>
      <vt:lpstr>Što smo napravili?</vt:lpstr>
      <vt:lpstr>Što nas čeka?</vt:lpstr>
      <vt:lpstr>Sve naše aktivnosti te obavijesti o programu „Babina Greda u srcu”  možete pratiti na slijedećim internetskim stranicama: 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Full-Service Real Estate Agent Presentation</dc:title>
  <cp:lastModifiedBy>Davor Knežević</cp:lastModifiedBy>
  <cp:revision>46</cp:revision>
  <dcterms:created xsi:type="dcterms:W3CDTF">2020-04-21T06:02:14Z</dcterms:created>
  <dcterms:modified xsi:type="dcterms:W3CDTF">2023-03-29T12:27:53Z</dcterms:modified>
</cp:coreProperties>
</file>